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5" r:id="rId7"/>
    <p:sldId id="263" r:id="rId8"/>
    <p:sldId id="264" r:id="rId9"/>
    <p:sldId id="259" r:id="rId10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25" d="100"/>
          <a:sy n="125" d="100"/>
        </p:scale>
        <p:origin x="-1408" y="-4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1887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7146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5375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0" y="5887041"/>
            <a:ext cx="9144000" cy="190579"/>
          </a:xfrm>
          <a:prstGeom prst="rect">
            <a:avLst/>
          </a:prstGeom>
          <a:noFill/>
          <a:ln>
            <a:noFill/>
          </a:ln>
        </p:spPr>
        <p:txBody>
          <a:bodyPr wrap="square" lIns="82056" tIns="41028" rIns="82056" bIns="41028" rtlCol="0">
            <a:spAutoFit/>
          </a:bodyPr>
          <a:lstStyle/>
          <a:p>
            <a:pPr algn="ctr" rtl="0"/>
            <a:r>
              <a:rPr lang="en-US" sz="1050" b="0" i="0" u="none" strike="noStrike" kern="1200" baseline="30000" dirty="0" smtClean="0">
                <a:solidFill>
                  <a:schemeClr val="bg1"/>
                </a:solidFill>
                <a:latin typeface="Arial"/>
                <a:ea typeface="+mn-ea"/>
                <a:cs typeface="Arial"/>
              </a:rPr>
              <a:t>© 2014, Johns Hopkins University. All rights reserved</a:t>
            </a:r>
            <a:r>
              <a:rPr lang="en-US" sz="1050" b="0" i="0" u="none" strike="noStrike" kern="1200" baseline="30000" dirty="0" smtClean="0">
                <a:solidFill>
                  <a:srgbClr val="FFFFFF"/>
                </a:solidFill>
                <a:latin typeface="Arial"/>
                <a:ea typeface="+mn-ea"/>
                <a:cs typeface="Arial"/>
              </a:rPr>
              <a:t>.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72140" y="373275"/>
            <a:ext cx="8229600" cy="1143000"/>
          </a:xfrm>
          <a:prstGeom prst="rect">
            <a:avLst/>
          </a:prstGeom>
        </p:spPr>
        <p:txBody>
          <a:bodyPr vert="horz"/>
          <a:lstStyle>
            <a:lvl1pPr algn="l">
              <a:defRPr b="1">
                <a:solidFill>
                  <a:srgbClr val="14487F"/>
                </a:solidFill>
                <a:latin typeface="Times New Roman"/>
                <a:cs typeface="Times New Roman"/>
              </a:defRPr>
            </a:lvl1pPr>
          </a:lstStyle>
          <a:p>
            <a:r>
              <a:rPr lang="en-US" dirty="0" smtClean="0"/>
              <a:t>Slide Header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76542" y="1226130"/>
            <a:ext cx="7778458" cy="40963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Subhead</a:t>
            </a:r>
            <a:br>
              <a:rPr lang="en-US" dirty="0" smtClean="0"/>
            </a:b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1221"/>
            <a:ext cx="9144000" cy="190579"/>
          </a:xfrm>
          <a:prstGeom prst="rect">
            <a:avLst/>
          </a:prstGeom>
          <a:noFill/>
          <a:ln>
            <a:noFill/>
          </a:ln>
        </p:spPr>
        <p:txBody>
          <a:bodyPr wrap="square" lIns="82056" tIns="41028" rIns="82056" bIns="41028" rtlCol="0">
            <a:spAutoFit/>
          </a:bodyPr>
          <a:lstStyle/>
          <a:p>
            <a:pPr algn="ctr" rtl="0"/>
            <a:r>
              <a:rPr lang="en-US" sz="1050" b="0" i="0" u="none" strike="noStrike" kern="1200" baseline="30000" dirty="0" smtClean="0">
                <a:solidFill>
                  <a:srgbClr val="FFFFFF"/>
                </a:solidFill>
                <a:latin typeface="Arial"/>
                <a:ea typeface="+mn-ea"/>
                <a:cs typeface="Arial"/>
              </a:rPr>
              <a:t>© 2014, Johns Hopkins University. All rights reserved.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60700" y="6585919"/>
            <a:ext cx="9144000" cy="190579"/>
          </a:xfrm>
          <a:prstGeom prst="rect">
            <a:avLst/>
          </a:prstGeom>
          <a:noFill/>
          <a:ln>
            <a:noFill/>
          </a:ln>
        </p:spPr>
        <p:txBody>
          <a:bodyPr wrap="square" lIns="82056" tIns="41028" rIns="82056" bIns="41028" rtlCol="0">
            <a:spAutoFit/>
          </a:bodyPr>
          <a:lstStyle/>
          <a:p>
            <a:pPr algn="ctr" rtl="0"/>
            <a:r>
              <a:rPr lang="en-US" sz="1050" b="0" i="0" u="none" strike="noStrike" kern="1200" baseline="30000" dirty="0" smtClean="0">
                <a:solidFill>
                  <a:srgbClr val="FFFFFF"/>
                </a:solidFill>
                <a:latin typeface="Arial"/>
                <a:ea typeface="+mn-ea"/>
                <a:cs typeface="Arial"/>
              </a:rPr>
              <a:t>© 2014, Johns Hopkins University. All rights reserved.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2434059" y="6570003"/>
            <a:ext cx="423314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 smtClean="0">
                <a:solidFill>
                  <a:schemeClr val="bg1"/>
                </a:solidFill>
                <a:latin typeface="Arial"/>
                <a:cs typeface="Arial"/>
              </a:rPr>
              <a:t>©2015, Johns Hopkins University. All rights</a:t>
            </a:r>
            <a:r>
              <a:rPr lang="en-US" sz="700" baseline="0" dirty="0" smtClean="0">
                <a:solidFill>
                  <a:schemeClr val="bg1"/>
                </a:solidFill>
                <a:latin typeface="Arial"/>
                <a:cs typeface="Arial"/>
              </a:rPr>
              <a:t> reserved.</a:t>
            </a:r>
            <a:endParaRPr lang="en-US" sz="7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7" name="Picture 16" descr="Bloomberg foot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25708"/>
            <a:ext cx="9144000" cy="432292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>
            <a:off x="2434059" y="6561862"/>
            <a:ext cx="423314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 smtClean="0">
                <a:solidFill>
                  <a:schemeClr val="bg1"/>
                </a:solidFill>
                <a:latin typeface="Arial"/>
                <a:cs typeface="Arial"/>
              </a:rPr>
              <a:t>©2015, Johns Hopkins University. All rights</a:t>
            </a:r>
            <a:r>
              <a:rPr lang="en-US" sz="700" baseline="0" dirty="0" smtClean="0">
                <a:solidFill>
                  <a:schemeClr val="bg1"/>
                </a:solidFill>
                <a:latin typeface="Arial"/>
                <a:cs typeface="Arial"/>
              </a:rPr>
              <a:t> reserved.</a:t>
            </a:r>
            <a:endParaRPr lang="en-US" sz="7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6630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2344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0599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6848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42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686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3850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7825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9755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3766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6" Type="http://schemas.openxmlformats.org/officeDocument/2006/relationships/image" Target="../media/image6.emf"/><Relationship Id="rId7" Type="http://schemas.openxmlformats.org/officeDocument/2006/relationships/image" Target="../media/image7.emf"/><Relationship Id="rId8" Type="http://schemas.openxmlformats.org/officeDocument/2006/relationships/image" Target="../media/image8.em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可选流程 62"/>
          <p:cNvSpPr/>
          <p:nvPr/>
        </p:nvSpPr>
        <p:spPr>
          <a:xfrm>
            <a:off x="1163398" y="1271876"/>
            <a:ext cx="4697998" cy="4378108"/>
          </a:xfrm>
          <a:prstGeom prst="flowChartAlternateProcess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可选流程 59"/>
          <p:cNvSpPr/>
          <p:nvPr/>
        </p:nvSpPr>
        <p:spPr>
          <a:xfrm>
            <a:off x="6358734" y="2408590"/>
            <a:ext cx="1953799" cy="3001624"/>
          </a:xfrm>
          <a:prstGeom prst="flowChartAlternateProcess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3177" y="86730"/>
            <a:ext cx="8229600" cy="1143000"/>
          </a:xfrm>
        </p:spPr>
        <p:txBody>
          <a:bodyPr/>
          <a:lstStyle/>
          <a:p>
            <a:r>
              <a:rPr kumimoji="1" lang="en-US" altLang="zh-CN" sz="3200" dirty="0" smtClean="0"/>
              <a:t>Model </a:t>
            </a:r>
            <a:r>
              <a:rPr kumimoji="1" lang="en-US" altLang="zh-CN" sz="3200" dirty="0"/>
              <a:t>Hierarchy </a:t>
            </a:r>
            <a:endParaRPr kumimoji="1" lang="zh-CN" altLang="en-US" sz="2800" dirty="0"/>
          </a:p>
        </p:txBody>
      </p:sp>
      <p:grpSp>
        <p:nvGrpSpPr>
          <p:cNvPr id="45" name="组 44"/>
          <p:cNvGrpSpPr/>
          <p:nvPr/>
        </p:nvGrpSpPr>
        <p:grpSpPr>
          <a:xfrm>
            <a:off x="1852706" y="1579537"/>
            <a:ext cx="6200816" cy="3469340"/>
            <a:chOff x="1852706" y="1240118"/>
            <a:chExt cx="6200816" cy="3469340"/>
          </a:xfrm>
        </p:grpSpPr>
        <p:cxnSp>
          <p:nvCxnSpPr>
            <p:cNvPr id="19" name="直线箭头连接符 18"/>
            <p:cNvCxnSpPr>
              <a:stCxn id="11" idx="1"/>
              <a:endCxn id="7" idx="6"/>
            </p:cNvCxnSpPr>
            <p:nvPr/>
          </p:nvCxnSpPr>
          <p:spPr>
            <a:xfrm flipH="1">
              <a:off x="2960728" y="4507753"/>
              <a:ext cx="3643500" cy="21685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箭头连接符 16"/>
            <p:cNvCxnSpPr>
              <a:stCxn id="7" idx="0"/>
              <a:endCxn id="6" idx="4"/>
            </p:cNvCxnSpPr>
            <p:nvPr/>
          </p:nvCxnSpPr>
          <p:spPr>
            <a:xfrm flipH="1" flipV="1">
              <a:off x="2572870" y="2961341"/>
              <a:ext cx="9099" cy="1399025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椭圆 4"/>
            <p:cNvSpPr/>
            <p:nvPr/>
          </p:nvSpPr>
          <p:spPr>
            <a:xfrm>
              <a:off x="3182471" y="1240118"/>
              <a:ext cx="657411" cy="43329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244164" y="2528047"/>
              <a:ext cx="657411" cy="43329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2203210" y="4360366"/>
              <a:ext cx="757518" cy="33814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852706" y="3451413"/>
              <a:ext cx="1449294" cy="403411"/>
            </a:xfrm>
            <a:prstGeom prst="rect">
              <a:avLst/>
            </a:prstGeom>
            <a:solidFill>
              <a:srgbClr val="EBF1DE"/>
            </a:solidFill>
            <a:ln>
              <a:solidFill>
                <a:srgbClr val="4F81B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9" name="椭圆 8"/>
            <p:cNvSpPr/>
            <p:nvPr/>
          </p:nvSpPr>
          <p:spPr>
            <a:xfrm>
              <a:off x="4249270" y="2486212"/>
              <a:ext cx="657411" cy="43329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6604228" y="4306047"/>
              <a:ext cx="1449294" cy="403411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rgbClr val="4F81B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32" name="直线箭头连接符 31"/>
            <p:cNvCxnSpPr>
              <a:endCxn id="5" idx="4"/>
            </p:cNvCxnSpPr>
            <p:nvPr/>
          </p:nvCxnSpPr>
          <p:spPr>
            <a:xfrm flipV="1">
              <a:off x="3511177" y="1673412"/>
              <a:ext cx="0" cy="463176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6" idx="0"/>
              <a:endCxn id="9" idx="0"/>
            </p:cNvCxnSpPr>
            <p:nvPr/>
          </p:nvCxnSpPr>
          <p:spPr>
            <a:xfrm rot="5400000" flipH="1" flipV="1">
              <a:off x="3554506" y="1504577"/>
              <a:ext cx="41835" cy="2005106"/>
            </a:xfrm>
            <a:prstGeom prst="bentConnector3">
              <a:avLst>
                <a:gd name="adj1" fmla="val 896434"/>
              </a:avLst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箭头连接符 41"/>
            <p:cNvCxnSpPr>
              <a:stCxn id="56" idx="1"/>
              <a:endCxn id="9" idx="6"/>
            </p:cNvCxnSpPr>
            <p:nvPr/>
          </p:nvCxnSpPr>
          <p:spPr>
            <a:xfrm flipH="1" flipV="1">
              <a:off x="4906681" y="2702859"/>
              <a:ext cx="1698972" cy="3575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929" y="1681397"/>
            <a:ext cx="265329" cy="247640"/>
          </a:xfrm>
          <a:prstGeom prst="rect">
            <a:avLst/>
          </a:prstGeom>
        </p:spPr>
      </p:pic>
      <p:sp>
        <p:nvSpPr>
          <p:cNvPr id="56" name="矩形 55"/>
          <p:cNvSpPr/>
          <p:nvPr/>
        </p:nvSpPr>
        <p:spPr>
          <a:xfrm>
            <a:off x="6605653" y="2844147"/>
            <a:ext cx="1449294" cy="403411"/>
          </a:xfrm>
          <a:prstGeom prst="rect">
            <a:avLst/>
          </a:prstGeom>
          <a:solidFill>
            <a:srgbClr val="C6D9F1"/>
          </a:solidFill>
          <a:ln>
            <a:solidFill>
              <a:srgbClr val="4F81B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812" y="2920855"/>
            <a:ext cx="1312448" cy="269220"/>
          </a:xfrm>
          <a:prstGeom prst="rect">
            <a:avLst/>
          </a:prstGeom>
        </p:spPr>
      </p:pic>
      <p:pic>
        <p:nvPicPr>
          <p:cNvPr id="62" name="图片 6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3078" y="2396903"/>
            <a:ext cx="574742" cy="278101"/>
          </a:xfrm>
          <a:prstGeom prst="rect">
            <a:avLst/>
          </a:prstGeom>
        </p:spPr>
      </p:pic>
      <p:pic>
        <p:nvPicPr>
          <p:cNvPr id="64" name="图片 6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7340" y="1229730"/>
            <a:ext cx="1040069" cy="299681"/>
          </a:xfrm>
          <a:prstGeom prst="rect">
            <a:avLst/>
          </a:prstGeom>
        </p:spPr>
      </p:pic>
      <p:cxnSp>
        <p:nvCxnSpPr>
          <p:cNvPr id="66" name="直线连接符 65"/>
          <p:cNvCxnSpPr/>
          <p:nvPr/>
        </p:nvCxnSpPr>
        <p:spPr>
          <a:xfrm flipV="1">
            <a:off x="1198922" y="2275378"/>
            <a:ext cx="4644713" cy="8888"/>
          </a:xfrm>
          <a:prstGeom prst="line">
            <a:avLst/>
          </a:prstGeom>
          <a:ln>
            <a:solidFill>
              <a:srgbClr val="4F81BD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2" name="图片 7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50797" y="2960610"/>
            <a:ext cx="247225" cy="247225"/>
          </a:xfrm>
          <a:prstGeom prst="rect">
            <a:avLst/>
          </a:prstGeom>
        </p:spPr>
      </p:pic>
      <p:pic>
        <p:nvPicPr>
          <p:cNvPr id="73" name="图片 7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3601" y="2907327"/>
            <a:ext cx="301039" cy="230206"/>
          </a:xfrm>
          <a:prstGeom prst="rect">
            <a:avLst/>
          </a:prstGeom>
        </p:spPr>
      </p:pic>
      <p:sp>
        <p:nvSpPr>
          <p:cNvPr id="79" name="可选流程 78"/>
          <p:cNvSpPr/>
          <p:nvPr/>
        </p:nvSpPr>
        <p:spPr>
          <a:xfrm>
            <a:off x="1918275" y="1520530"/>
            <a:ext cx="3658931" cy="1927079"/>
          </a:xfrm>
          <a:prstGeom prst="flowChartAlternateProcess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0" name="文本框 79"/>
          <p:cNvSpPr txBox="1"/>
          <p:nvPr/>
        </p:nvSpPr>
        <p:spPr>
          <a:xfrm>
            <a:off x="4937783" y="1600456"/>
            <a:ext cx="65718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 smtClean="0">
                <a:latin typeface="Times New Roman"/>
                <a:cs typeface="Times New Roman"/>
              </a:rPr>
              <a:t>Partial </a:t>
            </a:r>
            <a:r>
              <a:rPr kumimoji="1" lang="en-US" altLang="zh-CN" sz="1100" dirty="0">
                <a:latin typeface="Times New Roman"/>
                <a:cs typeface="Times New Roman"/>
              </a:rPr>
              <a:t>L</a:t>
            </a:r>
            <a:r>
              <a:rPr kumimoji="1" lang="en-US" altLang="zh-CN" sz="1100" dirty="0" smtClean="0">
                <a:latin typeface="Times New Roman"/>
                <a:cs typeface="Times New Roman"/>
              </a:rPr>
              <a:t>atent Class</a:t>
            </a:r>
            <a:endParaRPr kumimoji="1" lang="zh-CN" altLang="en-US" sz="1100" dirty="0">
              <a:latin typeface="Times New Roman"/>
              <a:cs typeface="Times New Roman"/>
            </a:endParaRPr>
          </a:p>
        </p:txBody>
      </p:sp>
      <p:sp>
        <p:nvSpPr>
          <p:cNvPr id="81" name="可选流程 80"/>
          <p:cNvSpPr/>
          <p:nvPr/>
        </p:nvSpPr>
        <p:spPr>
          <a:xfrm>
            <a:off x="1518634" y="2630599"/>
            <a:ext cx="2122536" cy="2912819"/>
          </a:xfrm>
          <a:prstGeom prst="flowChartAlternateProcess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1724319" y="5107633"/>
            <a:ext cx="20145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 smtClean="0">
                <a:latin typeface="Times New Roman"/>
                <a:cs typeface="Times New Roman"/>
              </a:rPr>
              <a:t>Quadratic Exponential Model with Sparse Correlation</a:t>
            </a:r>
            <a:endParaRPr kumimoji="1" lang="zh-CN" altLang="en-US" sz="1100" dirty="0">
              <a:latin typeface="Times New Roman"/>
              <a:cs typeface="Times New Roman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66519" y="3790832"/>
            <a:ext cx="1127308" cy="346864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 rotWithShape="1">
          <a:blip r:embed="rId8"/>
          <a:srcRect l="76531" r="7697" b="5121"/>
          <a:stretch/>
        </p:blipFill>
        <p:spPr>
          <a:xfrm>
            <a:off x="2462074" y="4654841"/>
            <a:ext cx="214052" cy="3962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572810" y="4699785"/>
            <a:ext cx="1878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 smtClean="0">
                <a:latin typeface="Times"/>
                <a:cs typeface="Times"/>
              </a:rPr>
              <a:t>Hierarchical prior</a:t>
            </a:r>
            <a:endParaRPr kumimoji="1" lang="zh-CN" altLang="en-US" sz="1400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470676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140" y="373276"/>
            <a:ext cx="82296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Latent Variable</a:t>
            </a:r>
            <a:endParaRPr kumimoji="1"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650" y="2430030"/>
            <a:ext cx="4586670" cy="119926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650" y="4637296"/>
            <a:ext cx="3169441" cy="68405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55771" y="2026342"/>
            <a:ext cx="4340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Regular Quadratic Exponential Model: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1621" y="4202370"/>
            <a:ext cx="4314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Sparse Correlation:</a:t>
            </a:r>
          </a:p>
          <a:p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81620" y="5209588"/>
            <a:ext cx="4340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Hierarchical Prior:</a:t>
            </a:r>
          </a:p>
          <a:p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371658" y="5375821"/>
            <a:ext cx="2835433" cy="84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kumimoji="1" lang="en-US" altLang="zh-CN" i="1" dirty="0" err="1" smtClean="0">
                <a:latin typeface="Times"/>
                <a:cs typeface="Times"/>
              </a:rPr>
              <a:t>I</a:t>
            </a:r>
            <a:r>
              <a:rPr kumimoji="1" lang="en-US" altLang="zh-CN" i="1" baseline="-25000" dirty="0" err="1" smtClean="0">
                <a:latin typeface="Times"/>
                <a:cs typeface="Times"/>
              </a:rPr>
              <a:t>j</a:t>
            </a:r>
            <a:r>
              <a:rPr kumimoji="1" lang="en-US" altLang="zh-CN" dirty="0" smtClean="0">
                <a:latin typeface="Times"/>
                <a:cs typeface="Times"/>
              </a:rPr>
              <a:t> ~ Bernoulli(</a:t>
            </a:r>
            <a:r>
              <a:rPr kumimoji="1" lang="en-US" altLang="zh-CN" i="1" dirty="0" smtClean="0">
                <a:latin typeface="Times"/>
                <a:cs typeface="Times"/>
              </a:rPr>
              <a:t>p</a:t>
            </a:r>
            <a:r>
              <a:rPr kumimoji="1" lang="en-US" altLang="zh-CN" dirty="0" smtClean="0">
                <a:latin typeface="Times"/>
                <a:cs typeface="Times"/>
              </a:rPr>
              <a:t>)</a:t>
            </a:r>
          </a:p>
          <a:p>
            <a:pPr>
              <a:lnSpc>
                <a:spcPct val="140000"/>
              </a:lnSpc>
            </a:pPr>
            <a:r>
              <a:rPr kumimoji="1" lang="en-US" altLang="zh-CN" i="1" dirty="0" smtClean="0">
                <a:latin typeface="Times"/>
                <a:cs typeface="Times"/>
              </a:rPr>
              <a:t>p</a:t>
            </a:r>
            <a:r>
              <a:rPr kumimoji="1" lang="en-US" altLang="zh-CN" dirty="0" smtClean="0">
                <a:latin typeface="Times"/>
                <a:cs typeface="Times"/>
              </a:rPr>
              <a:t> ~ Beta(</a:t>
            </a:r>
            <a:r>
              <a:rPr kumimoji="1" lang="en-US" altLang="zh-CN" i="1" dirty="0" smtClean="0">
                <a:latin typeface="Times"/>
                <a:cs typeface="Times"/>
              </a:rPr>
              <a:t>a, b</a:t>
            </a:r>
            <a:r>
              <a:rPr kumimoji="1" lang="en-US" altLang="zh-CN" dirty="0" smtClean="0">
                <a:latin typeface="Times"/>
                <a:cs typeface="Times"/>
              </a:rPr>
              <a:t>) </a:t>
            </a:r>
            <a:endParaRPr kumimoji="1" lang="zh-CN" altLang="en-US" dirty="0">
              <a:latin typeface="Times"/>
              <a:cs typeface="Times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1496" y="3585795"/>
            <a:ext cx="4896331" cy="497932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744739" y="3622669"/>
            <a:ext cx="2977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=</a:t>
            </a:r>
            <a:endParaRPr kumimoji="1" lang="zh-CN" altLang="en-US" dirty="0"/>
          </a:p>
        </p:txBody>
      </p:sp>
      <p:grpSp>
        <p:nvGrpSpPr>
          <p:cNvPr id="24" name="组 23"/>
          <p:cNvGrpSpPr/>
          <p:nvPr/>
        </p:nvGrpSpPr>
        <p:grpSpPr>
          <a:xfrm>
            <a:off x="555771" y="1019342"/>
            <a:ext cx="6866209" cy="952326"/>
            <a:chOff x="436880" y="250057"/>
            <a:chExt cx="6866209" cy="952326"/>
          </a:xfrm>
        </p:grpSpPr>
        <p:pic>
          <p:nvPicPr>
            <p:cNvPr id="25" name="图片 24" descr="Sc1.vs.Prior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47" t="26382" r="51491" b="63452"/>
            <a:stretch/>
          </p:blipFill>
          <p:spPr>
            <a:xfrm>
              <a:off x="1335390" y="450910"/>
              <a:ext cx="5967699" cy="751473"/>
            </a:xfrm>
            <a:prstGeom prst="rect">
              <a:avLst/>
            </a:prstGeom>
          </p:spPr>
        </p:pic>
        <p:grpSp>
          <p:nvGrpSpPr>
            <p:cNvPr id="26" name="组 25"/>
            <p:cNvGrpSpPr/>
            <p:nvPr/>
          </p:nvGrpSpPr>
          <p:grpSpPr>
            <a:xfrm>
              <a:off x="436880" y="250057"/>
              <a:ext cx="823709" cy="952326"/>
              <a:chOff x="512569" y="250057"/>
              <a:chExt cx="748020" cy="952326"/>
            </a:xfrm>
          </p:grpSpPr>
          <p:pic>
            <p:nvPicPr>
              <p:cNvPr id="27" name="图片 26" descr="Sc1.vs.Baker(top5.singleton&amp;pairs).png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1" t="25151" r="90369" b="63655"/>
              <a:stretch/>
            </p:blipFill>
            <p:spPr>
              <a:xfrm>
                <a:off x="512569" y="434723"/>
                <a:ext cx="748020" cy="767660"/>
              </a:xfrm>
              <a:prstGeom prst="rect">
                <a:avLst/>
              </a:prstGeom>
            </p:spPr>
          </p:pic>
          <p:sp>
            <p:nvSpPr>
              <p:cNvPr id="28" name="文本框 27"/>
              <p:cNvSpPr txBox="1"/>
              <p:nvPr/>
            </p:nvSpPr>
            <p:spPr>
              <a:xfrm>
                <a:off x="1033114" y="250057"/>
                <a:ext cx="227475" cy="369332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 smtClean="0"/>
                  <a:t> </a:t>
                </a:r>
                <a:endParaRPr kumimoji="1"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20032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72140" y="180236"/>
            <a:ext cx="82296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Study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472140" y="998056"/>
            <a:ext cx="609782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Times"/>
                <a:cs typeface="Times"/>
              </a:rPr>
              <a:t>5 candidate etiological pathogens.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BS </a:t>
            </a:r>
            <a:r>
              <a:rPr kumimoji="1" lang="en-US" altLang="zh-CN" sz="1600" dirty="0" smtClean="0">
                <a:latin typeface="Times"/>
                <a:cs typeface="Times"/>
              </a:rPr>
              <a:t>are </a:t>
            </a:r>
            <a:r>
              <a:rPr kumimoji="1" lang="en-US" altLang="zh-CN" sz="1600" dirty="0" smtClean="0">
                <a:latin typeface="Times"/>
                <a:cs typeface="Times"/>
              </a:rPr>
              <a:t>available for each of them.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500 cases and 1000 controls in each data set.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200 independent data sets simulated.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Two binary covariates: age and severity.</a:t>
            </a: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endParaRPr kumimoji="1" lang="zh-CN" altLang="en-US" sz="1600" dirty="0">
              <a:latin typeface="Times"/>
              <a:cs typeface="Time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72140" y="2428240"/>
            <a:ext cx="82296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Times"/>
                <a:cs typeface="Times"/>
              </a:rPr>
              <a:t>Simulation I-a: 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-</a:t>
            </a:r>
            <a:r>
              <a:rPr kumimoji="1" lang="en-US" altLang="zh-CN" sz="1600" dirty="0">
                <a:latin typeface="Times"/>
                <a:cs typeface="Times"/>
              </a:rPr>
              <a:t> </a:t>
            </a:r>
            <a:r>
              <a:rPr kumimoji="1" lang="en-US" altLang="zh-CN" sz="1600" dirty="0" smtClean="0">
                <a:latin typeface="Times"/>
                <a:cs typeface="Times"/>
              </a:rPr>
              <a:t>Allow multiple pathogen infect lung at the same time. </a:t>
            </a:r>
            <a:r>
              <a:rPr kumimoji="1" lang="en-US" altLang="zh-CN" sz="1600" dirty="0" err="1" smtClean="0">
                <a:latin typeface="Times"/>
                <a:cs typeface="Times"/>
              </a:rPr>
              <a:t>Pr</a:t>
            </a:r>
            <a:r>
              <a:rPr kumimoji="1" lang="en-US" altLang="zh-CN" sz="1600" dirty="0" smtClean="0">
                <a:latin typeface="Times"/>
                <a:cs typeface="Times"/>
              </a:rPr>
              <a:t>(2 or more)</a:t>
            </a:r>
            <a:r>
              <a:rPr kumimoji="1" lang="en-US" altLang="zh-CN" sz="1600" dirty="0">
                <a:latin typeface="Times"/>
                <a:cs typeface="Times"/>
              </a:rPr>
              <a:t> </a:t>
            </a:r>
            <a:r>
              <a:rPr kumimoji="1" lang="en-US" altLang="zh-CN" sz="1600" dirty="0" smtClean="0">
                <a:latin typeface="Times"/>
                <a:cs typeface="Times"/>
              </a:rPr>
              <a:t>≈ 0.35 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- All pathogens have SS measurements.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- Relatively low-quality data: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  SS </a:t>
            </a:r>
            <a:r>
              <a:rPr kumimoji="1" lang="en-US" altLang="zh-CN" sz="1600" dirty="0">
                <a:latin typeface="Times"/>
                <a:cs typeface="Times"/>
              </a:rPr>
              <a:t>TPR ≈</a:t>
            </a:r>
            <a:r>
              <a:rPr kumimoji="1" lang="zh-CN" altLang="en-US" sz="1600" dirty="0">
                <a:latin typeface="Times"/>
                <a:cs typeface="Times"/>
              </a:rPr>
              <a:t> </a:t>
            </a:r>
            <a:r>
              <a:rPr kumimoji="1" lang="en-US" altLang="zh-CN" sz="1600" dirty="0">
                <a:latin typeface="Times"/>
                <a:cs typeface="Times"/>
              </a:rPr>
              <a:t>0.1 BS TPR ≈ 0.6 BS FPR ≈ </a:t>
            </a:r>
            <a:r>
              <a:rPr kumimoji="1" lang="en-US" altLang="zh-CN" sz="1600" dirty="0" smtClean="0">
                <a:latin typeface="Times"/>
                <a:cs typeface="Times"/>
              </a:rPr>
              <a:t>0.45</a:t>
            </a: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>
                <a:latin typeface="Times"/>
                <a:cs typeface="Times"/>
              </a:rPr>
              <a:t>Simulation I</a:t>
            </a:r>
            <a:r>
              <a:rPr kumimoji="1" lang="en-US" altLang="zh-CN" sz="1600" dirty="0" smtClean="0">
                <a:latin typeface="Times"/>
                <a:cs typeface="Times"/>
              </a:rPr>
              <a:t>-b: </a:t>
            </a:r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 smtClean="0">
                <a:latin typeface="Times"/>
                <a:cs typeface="Times"/>
              </a:rPr>
              <a:t>- Only pathogen D, E </a:t>
            </a:r>
            <a:r>
              <a:rPr kumimoji="1" lang="en-US" altLang="zh-CN" sz="1600" dirty="0">
                <a:latin typeface="Times"/>
                <a:cs typeface="Times"/>
              </a:rPr>
              <a:t>have SS measurements.</a:t>
            </a:r>
          </a:p>
          <a:p>
            <a:endParaRPr kumimoji="1" lang="en-US" altLang="zh-CN" sz="1600" dirty="0" smtClean="0">
              <a:latin typeface="Times"/>
              <a:cs typeface="Times"/>
            </a:endParaRPr>
          </a:p>
          <a:p>
            <a:r>
              <a:rPr kumimoji="1" lang="en-US" altLang="zh-CN" sz="1600" dirty="0" smtClean="0">
                <a:latin typeface="Times"/>
                <a:cs typeface="Times"/>
              </a:rPr>
              <a:t>Simulation II: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- Relatively high-quality data:</a:t>
            </a:r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 smtClean="0">
                <a:latin typeface="Times"/>
                <a:cs typeface="Times"/>
              </a:rPr>
              <a:t>  SS </a:t>
            </a:r>
            <a:r>
              <a:rPr kumimoji="1" lang="en-US" altLang="zh-CN" sz="1600" dirty="0">
                <a:latin typeface="Times"/>
                <a:cs typeface="Times"/>
              </a:rPr>
              <a:t>TPR ≈</a:t>
            </a:r>
            <a:r>
              <a:rPr kumimoji="1" lang="zh-CN" altLang="en-US" sz="1600" dirty="0">
                <a:latin typeface="Times"/>
                <a:cs typeface="Times"/>
              </a:rPr>
              <a:t> </a:t>
            </a:r>
            <a:r>
              <a:rPr kumimoji="1" lang="en-US" altLang="zh-CN" sz="1600" dirty="0" smtClean="0">
                <a:latin typeface="Times"/>
                <a:cs typeface="Times"/>
              </a:rPr>
              <a:t>0.8 </a:t>
            </a:r>
            <a:r>
              <a:rPr kumimoji="1" lang="en-US" altLang="zh-CN" sz="1600" dirty="0">
                <a:latin typeface="Times"/>
                <a:cs typeface="Times"/>
              </a:rPr>
              <a:t>BS TPR ≈ </a:t>
            </a:r>
            <a:r>
              <a:rPr kumimoji="1" lang="en-US" altLang="zh-CN" sz="1600" dirty="0" smtClean="0">
                <a:latin typeface="Times"/>
                <a:cs typeface="Times"/>
              </a:rPr>
              <a:t>0.9 </a:t>
            </a:r>
            <a:r>
              <a:rPr kumimoji="1" lang="en-US" altLang="zh-CN" sz="1600" dirty="0">
                <a:latin typeface="Times"/>
                <a:cs typeface="Times"/>
              </a:rPr>
              <a:t>BS FPR </a:t>
            </a:r>
            <a:r>
              <a:rPr kumimoji="1" lang="en-US" altLang="zh-CN" sz="1600">
                <a:latin typeface="Times"/>
                <a:cs typeface="Times"/>
              </a:rPr>
              <a:t>≈ </a:t>
            </a:r>
            <a:r>
              <a:rPr kumimoji="1" lang="en-US" altLang="zh-CN" sz="1600" smtClean="0">
                <a:latin typeface="Times"/>
                <a:cs typeface="Times"/>
              </a:rPr>
              <a:t>0.1</a:t>
            </a:r>
            <a:endParaRPr kumimoji="1" lang="en-US" altLang="zh-CN" sz="1600" dirty="0" smtClean="0">
              <a:latin typeface="Times"/>
              <a:cs typeface="Times"/>
            </a:endParaRP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 smtClean="0">
                <a:latin typeface="Times"/>
                <a:cs typeface="Times"/>
              </a:rPr>
              <a:t>Simulation III: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- Only single-pathogen infection is possible.</a:t>
            </a: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endParaRPr kumimoji="1" lang="zh-CN" altLang="en-US" sz="1600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4248524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and III vs. </a:t>
            </a:r>
            <a:r>
              <a:rPr kumimoji="1" lang="en-US" altLang="zh-CN" sz="3200" dirty="0" err="1"/>
              <a:t>p</a:t>
            </a:r>
            <a:r>
              <a:rPr kumimoji="1" lang="en-US" altLang="zh-CN" sz="3200" dirty="0" err="1" smtClean="0"/>
              <a:t>LCM</a:t>
            </a:r>
            <a:endParaRPr kumimoji="1" lang="zh-CN" altLang="en-US" sz="3200" dirty="0"/>
          </a:p>
        </p:txBody>
      </p:sp>
      <p:pic>
        <p:nvPicPr>
          <p:cNvPr id="2" name="图片 1" descr="BC_compa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1" y="922020"/>
            <a:ext cx="4521200" cy="5407660"/>
          </a:xfrm>
          <a:prstGeom prst="rect">
            <a:avLst/>
          </a:prstGeom>
        </p:spPr>
      </p:pic>
      <p:pic>
        <p:nvPicPr>
          <p:cNvPr id="5" name="图片 4" descr="BC_compare_multinomial_ca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321" y="922019"/>
            <a:ext cx="4439920" cy="547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74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vs. I-b</a:t>
            </a:r>
            <a:endParaRPr kumimoji="1" lang="zh-CN" altLang="en-US" sz="3200" dirty="0"/>
          </a:p>
        </p:txBody>
      </p:sp>
      <p:pic>
        <p:nvPicPr>
          <p:cNvPr id="2" name="图片 1" descr="By_pathoge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140" y="827936"/>
            <a:ext cx="6985000" cy="3175000"/>
          </a:xfrm>
          <a:prstGeom prst="rect">
            <a:avLst/>
          </a:prstGeom>
        </p:spPr>
      </p:pic>
      <p:pic>
        <p:nvPicPr>
          <p:cNvPr id="5" name="图片 4" descr="SS_NA_by_pathoge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60" y="3173214"/>
            <a:ext cx="7066280" cy="3175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50220" y="863600"/>
            <a:ext cx="14630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SS available for all five pathogens: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0220" y="3200400"/>
            <a:ext cx="14630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SS available for  pathogen D and E only:</a:t>
            </a:r>
            <a:endParaRPr kumimoji="1" lang="zh-CN" altLang="en-US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3794148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vs. I-b</a:t>
            </a:r>
            <a:endParaRPr kumimoji="1" lang="zh-CN" altLang="en-US" sz="3200" dirty="0"/>
          </a:p>
        </p:txBody>
      </p:sp>
      <p:pic>
        <p:nvPicPr>
          <p:cNvPr id="4" name="图片 3" descr="By_combination_SSavaVSna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608"/>
          <a:stretch/>
        </p:blipFill>
        <p:spPr>
          <a:xfrm>
            <a:off x="0" y="1071881"/>
            <a:ext cx="9144000" cy="2321560"/>
          </a:xfrm>
          <a:prstGeom prst="rect">
            <a:avLst/>
          </a:prstGeom>
        </p:spPr>
      </p:pic>
      <p:pic>
        <p:nvPicPr>
          <p:cNvPr id="8" name="图片 7" descr="By_combination_SSavaVSna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133" b="13439"/>
          <a:stretch/>
        </p:blipFill>
        <p:spPr>
          <a:xfrm>
            <a:off x="0" y="3484880"/>
            <a:ext cx="9144000" cy="238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48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vs. II</a:t>
            </a:r>
            <a:endParaRPr kumimoji="1" lang="zh-CN" altLang="en-US" sz="3200" dirty="0"/>
          </a:p>
        </p:txBody>
      </p:sp>
      <p:pic>
        <p:nvPicPr>
          <p:cNvPr id="2" name="图片 1" descr="By_pathoge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140" y="827936"/>
            <a:ext cx="6985000" cy="3175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50220" y="863600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Low-quality data: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0220" y="3200400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High-quality data: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15547" y="3244334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latin typeface="Times"/>
                <a:cs typeface="Times"/>
              </a:rPr>
              <a:t>≈</a:t>
            </a:r>
            <a:endParaRPr lang="zh-CN" altLang="en-US" dirty="0"/>
          </a:p>
        </p:txBody>
      </p:sp>
      <p:pic>
        <p:nvPicPr>
          <p:cNvPr id="4" name="图片 3" descr="AccData_by_pathoge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140" y="3124200"/>
            <a:ext cx="698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256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vs. II</a:t>
            </a:r>
            <a:endParaRPr kumimoji="1" lang="zh-CN" altLang="en-US" sz="3200" dirty="0"/>
          </a:p>
        </p:txBody>
      </p:sp>
      <p:pic>
        <p:nvPicPr>
          <p:cNvPr id="5" name="图片 4" descr="By_combination_lqvshq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245"/>
          <a:stretch/>
        </p:blipFill>
        <p:spPr>
          <a:xfrm>
            <a:off x="0" y="1051561"/>
            <a:ext cx="9144000" cy="2280920"/>
          </a:xfrm>
          <a:prstGeom prst="rect">
            <a:avLst/>
          </a:prstGeom>
        </p:spPr>
      </p:pic>
      <p:pic>
        <p:nvPicPr>
          <p:cNvPr id="6" name="图片 5" descr="By_combination_lqvshq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83" b="12324"/>
          <a:stretch/>
        </p:blipFill>
        <p:spPr>
          <a:xfrm>
            <a:off x="0" y="3332481"/>
            <a:ext cx="9144000" cy="257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007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640080" y="830402"/>
            <a:ext cx="6866209" cy="952326"/>
            <a:chOff x="436880" y="250057"/>
            <a:chExt cx="6866209" cy="952326"/>
          </a:xfrm>
        </p:grpSpPr>
        <p:pic>
          <p:nvPicPr>
            <p:cNvPr id="6" name="图片 5" descr="Sc1.vs.Prior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47" t="26382" r="51491" b="63452"/>
            <a:stretch/>
          </p:blipFill>
          <p:spPr>
            <a:xfrm>
              <a:off x="1335390" y="450910"/>
              <a:ext cx="5967699" cy="751473"/>
            </a:xfrm>
            <a:prstGeom prst="rect">
              <a:avLst/>
            </a:prstGeom>
          </p:spPr>
        </p:pic>
        <p:grpSp>
          <p:nvGrpSpPr>
            <p:cNvPr id="8" name="组 7"/>
            <p:cNvGrpSpPr/>
            <p:nvPr/>
          </p:nvGrpSpPr>
          <p:grpSpPr>
            <a:xfrm>
              <a:off x="436880" y="250057"/>
              <a:ext cx="823709" cy="952326"/>
              <a:chOff x="512569" y="250057"/>
              <a:chExt cx="748020" cy="952326"/>
            </a:xfrm>
          </p:grpSpPr>
          <p:pic>
            <p:nvPicPr>
              <p:cNvPr id="5" name="图片 4" descr="Sc1.vs.Baker(top5.singleton&amp;pairs)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1" t="25151" r="90369" b="63655"/>
              <a:stretch/>
            </p:blipFill>
            <p:spPr>
              <a:xfrm>
                <a:off x="512569" y="434723"/>
                <a:ext cx="748020" cy="767660"/>
              </a:xfrm>
              <a:prstGeom prst="rect">
                <a:avLst/>
              </a:prstGeom>
            </p:spPr>
          </p:pic>
          <p:sp>
            <p:nvSpPr>
              <p:cNvPr id="7" name="文本框 6"/>
              <p:cNvSpPr txBox="1"/>
              <p:nvPr/>
            </p:nvSpPr>
            <p:spPr>
              <a:xfrm>
                <a:off x="1033114" y="250057"/>
                <a:ext cx="227475" cy="369332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 smtClean="0"/>
                  <a:t> </a:t>
                </a:r>
                <a:endParaRPr kumimoji="1" lang="zh-CN" altLang="en-US" dirty="0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40080" y="3560286"/>
            <a:ext cx="505968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Courier New"/>
                <a:cs typeface="Courier New"/>
              </a:rPr>
              <a:t> 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Mu	 [1] 	[2]   [3]   [4]   [5]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00 	0.245 0.240 0.126 0.224 0.469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10 	0.222 0.166 0.180 0.241 0.497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01 	0.184 0.265 0.105 0.206 0.552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11 	0.230 0.234 0.106 0.271 0.507</a:t>
            </a:r>
            <a:endParaRPr kumimoji="1" lang="zh-CN" altLang="en-US" sz="1600" dirty="0">
              <a:latin typeface="Courier New"/>
              <a:cs typeface="Courier New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0080" y="4927600"/>
            <a:ext cx="62992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Courier New"/>
                <a:cs typeface="Courier New"/>
              </a:rPr>
              <a:t> </a:t>
            </a:r>
            <a:r>
              <a:rPr kumimoji="1" lang="en-US" altLang="zh-CN" sz="1600" dirty="0" err="1" smtClean="0">
                <a:latin typeface="Courier New"/>
                <a:cs typeface="Courier New"/>
              </a:rPr>
              <a:t>Pr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(s)	 [0]	[1]	  [2]	 [3]   [4]   [5]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00 		0.090 0.550 0.329 0.031 0.000    0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10 		0.085 0.555 0.328 0.031 0.000    0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01 		0.081 0.558 0.329 0.032 0.000    0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11 		0.076 0.536 0.351 0.036 0.001    0</a:t>
            </a:r>
            <a:endParaRPr kumimoji="1" lang="zh-CN" altLang="en-US" sz="1600" dirty="0">
              <a:latin typeface="Courier New"/>
              <a:cs typeface="Courier New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40080" y="1913883"/>
            <a:ext cx="56963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smtClean="0">
                <a:latin typeface="Courier New"/>
                <a:cs typeface="Courier New"/>
              </a:rPr>
              <a:t>0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0.210	-0.282	-0.835	-0.205	1.068</a:t>
            </a:r>
          </a:p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smtClean="0">
                <a:latin typeface="Courier New"/>
                <a:cs typeface="Courier New"/>
              </a:rPr>
              <a:t>age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-0.1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-0.5	0.5		0.2		0.1</a:t>
            </a:r>
          </a:p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err="1" smtClean="0">
                <a:latin typeface="Courier New"/>
                <a:cs typeface="Courier New"/>
              </a:rPr>
              <a:t>sev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-0.3	0.2		-0.2	-0.1	0.3</a:t>
            </a:r>
          </a:p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err="1" smtClean="0">
                <a:latin typeface="Courier New"/>
                <a:cs typeface="Courier New"/>
              </a:rPr>
              <a:t>a:s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0.4		0.3		-0.4	0.2		-0.2</a:t>
            </a:r>
            <a:endParaRPr kumimoji="1" lang="zh-CN" altLang="en-US" sz="1600" dirty="0">
              <a:latin typeface="Courier New"/>
              <a:cs typeface="Courier New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Appendix</a:t>
            </a:r>
            <a:endParaRPr kumimoji="1" lang="zh-CN" altLang="en-US" sz="3200" dirty="0"/>
          </a:p>
        </p:txBody>
      </p:sp>
      <p:sp>
        <p:nvSpPr>
          <p:cNvPr id="3" name="矩形 2"/>
          <p:cNvSpPr/>
          <p:nvPr/>
        </p:nvSpPr>
        <p:spPr>
          <a:xfrm>
            <a:off x="640080" y="3005322"/>
            <a:ext cx="80526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1600" dirty="0">
                <a:latin typeface="Times"/>
                <a:cs typeface="Times"/>
              </a:rPr>
              <a:t>Θ</a:t>
            </a:r>
            <a:r>
              <a:rPr kumimoji="1" lang="en-US" altLang="zh-CN" sz="1600" baseline="-25000" dirty="0">
                <a:latin typeface="Times"/>
                <a:cs typeface="Times"/>
              </a:rPr>
              <a:t>2</a:t>
            </a:r>
            <a:r>
              <a:rPr kumimoji="1" lang="en-US" altLang="zh-CN" sz="1600" dirty="0">
                <a:latin typeface="Times"/>
                <a:cs typeface="Times"/>
              </a:rPr>
              <a:t> </a:t>
            </a:r>
            <a:r>
              <a:rPr kumimoji="1" lang="en-US" altLang="zh-CN" sz="1400" dirty="0">
                <a:latin typeface="Courier New"/>
                <a:cs typeface="Courier New"/>
              </a:rPr>
              <a:t>= (-1.5, -1.5, -1.5, -1.5,  0.0,  0.0, -1.5, -1.5, -1.5, -1.5)</a:t>
            </a:r>
            <a:endParaRPr kumimoji="1" lang="zh-CN" altLang="en-US" sz="1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65554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291</Words>
  <Application>Microsoft Macintosh PowerPoint</Application>
  <PresentationFormat>全屏显示(4:3)</PresentationFormat>
  <Paragraphs>61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Office 主题</vt:lpstr>
      <vt:lpstr>Model Hierarchy </vt:lpstr>
      <vt:lpstr>Latent Variable</vt:lpstr>
      <vt:lpstr>Simulation Study</vt:lpstr>
      <vt:lpstr>Simulation I-a and III vs. pLCM</vt:lpstr>
      <vt:lpstr>Simulation I-a vs. I-b</vt:lpstr>
      <vt:lpstr>Simulation I-a vs. I-b</vt:lpstr>
      <vt:lpstr>Simulation I-a vs. II</vt:lpstr>
      <vt:lpstr>Simulation I-a vs. II</vt:lpstr>
      <vt:lpstr>Appendix</vt:lpstr>
    </vt:vector>
  </TitlesOfParts>
  <Company>johns hopkins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Hierarchy </dc:title>
  <dc:creator>detian deng</dc:creator>
  <cp:lastModifiedBy>detian deng</cp:lastModifiedBy>
  <cp:revision>23</cp:revision>
  <dcterms:created xsi:type="dcterms:W3CDTF">2017-01-05T04:18:21Z</dcterms:created>
  <dcterms:modified xsi:type="dcterms:W3CDTF">2017-01-20T15:47:10Z</dcterms:modified>
</cp:coreProperties>
</file>

<file path=docProps/thumbnail.jpeg>
</file>